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Rubik Medium"/>
      <p:regular r:id="rId49"/>
      <p:bold r:id="rId50"/>
      <p:italic r:id="rId51"/>
      <p:boldItalic r:id="rId52"/>
    </p:embeddedFont>
    <p:embeddedFont>
      <p:font typeface="Rubik Light"/>
      <p:regular r:id="rId53"/>
      <p:bold r:id="rId54"/>
      <p:italic r:id="rId55"/>
      <p:boldItalic r:id="rId56"/>
    </p:embeddedFont>
    <p:embeddedFont>
      <p:font typeface="Roboto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Rubik"/>
      <p:regular r:id="rId65"/>
      <p:bold r:id="rId66"/>
      <p:italic r:id="rId67"/>
      <p:boldItalic r:id="rId68"/>
    </p:embeddedFont>
    <p:embeddedFont>
      <p:font typeface="Helvetica Neue Light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AFD8298-AF75-4A98-B716-B9D34289578E}">
  <a:tblStyle styleId="{3AFD8298-AF75-4A98-B716-B9D3428957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RubikMedium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schemas.openxmlformats.org/officeDocument/2006/relationships/font" Target="fonts/HelveticaNeueLight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HelveticaNeueLight-italic.fntdata"/><Relationship Id="rId70" Type="http://schemas.openxmlformats.org/officeDocument/2006/relationships/font" Target="fonts/HelveticaNeueLight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3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5.xml"/><Relationship Id="rId66" Type="http://schemas.openxmlformats.org/officeDocument/2006/relationships/font" Target="fonts/Rubik-bold.fntdata"/><Relationship Id="rId21" Type="http://schemas.openxmlformats.org/officeDocument/2006/relationships/slide" Target="slides/slide14.xml"/><Relationship Id="rId65" Type="http://schemas.openxmlformats.org/officeDocument/2006/relationships/font" Target="fonts/Rubik-regular.fntdata"/><Relationship Id="rId24" Type="http://schemas.openxmlformats.org/officeDocument/2006/relationships/slide" Target="slides/slide17.xml"/><Relationship Id="rId68" Type="http://schemas.openxmlformats.org/officeDocument/2006/relationships/font" Target="fonts/Rubik-boldItalic.fntdata"/><Relationship Id="rId23" Type="http://schemas.openxmlformats.org/officeDocument/2006/relationships/slide" Target="slides/slide16.xml"/><Relationship Id="rId67" Type="http://schemas.openxmlformats.org/officeDocument/2006/relationships/font" Target="fonts/Rubik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elveticaNeueLight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ubikMedium-italic.fntdata"/><Relationship Id="rId50" Type="http://schemas.openxmlformats.org/officeDocument/2006/relationships/font" Target="fonts/RubikMedium-bold.fntdata"/><Relationship Id="rId53" Type="http://schemas.openxmlformats.org/officeDocument/2006/relationships/font" Target="fonts/RubikLight-regular.fntdata"/><Relationship Id="rId52" Type="http://schemas.openxmlformats.org/officeDocument/2006/relationships/font" Target="fonts/RubikMedium-boldItalic.fntdata"/><Relationship Id="rId11" Type="http://schemas.openxmlformats.org/officeDocument/2006/relationships/slide" Target="slides/slide4.xml"/><Relationship Id="rId55" Type="http://schemas.openxmlformats.org/officeDocument/2006/relationships/font" Target="fonts/RubikLight-italic.fntdata"/><Relationship Id="rId10" Type="http://schemas.openxmlformats.org/officeDocument/2006/relationships/slide" Target="slides/slide3.xml"/><Relationship Id="rId54" Type="http://schemas.openxmlformats.org/officeDocument/2006/relationships/font" Target="fonts/RubikLight-bold.fntdata"/><Relationship Id="rId13" Type="http://schemas.openxmlformats.org/officeDocument/2006/relationships/slide" Target="slides/slide6.xml"/><Relationship Id="rId57" Type="http://schemas.openxmlformats.org/officeDocument/2006/relationships/font" Target="fonts/Roboto-regular.fntdata"/><Relationship Id="rId12" Type="http://schemas.openxmlformats.org/officeDocument/2006/relationships/slide" Target="slides/slide5.xml"/><Relationship Id="rId56" Type="http://schemas.openxmlformats.org/officeDocument/2006/relationships/font" Target="fonts/RubikLight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-italic.fntdata"/><Relationship Id="rId14" Type="http://schemas.openxmlformats.org/officeDocument/2006/relationships/slide" Target="slides/slide7.xml"/><Relationship Id="rId58" Type="http://schemas.openxmlformats.org/officeDocument/2006/relationships/font" Target="fonts/Robot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nemosnoticias.com/noticia/apasionante-valiosa-marca-mundo-604480/1240522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anacion.com.ar/economia/futuros-unicornios-las-proximas-companias-argentinas-de-mas-de-us1000-millones-nid2320936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mullervilmos/essential-data-skills-supply-and-demand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v.uk/government/publications/data-scientist-role-description/data-scientist-role-description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ouseofbots.com/news-detail/4406-1-data-science-roles-&amp;-how-they-interact-in-2019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5244ec70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5244ec70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65244ec70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65244ec70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Mentores y tutores:</a:t>
            </a:r>
            <a:r>
              <a:rPr lang="es"/>
              <a:t> generen una conversación con los estudiantes sobre el video que tenían que ver. Pueden moderar la conversación con alguna dinámica particular que quieran utilizar. Aquí les dejamos algunas preguntas guía, </a:t>
            </a:r>
            <a:r>
              <a:rPr b="1" lang="es">
                <a:solidFill>
                  <a:srgbClr val="E1446D"/>
                </a:solidFill>
              </a:rPr>
              <a:t>pero lo más importante que tienen que lograr es que los estudiantes aprendan a argumentar sus opiniones y que trabajen su pensamiento crítico de manera sólida</a:t>
            </a:r>
            <a:r>
              <a:rPr lang="es"/>
              <a:t>: 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¿Por qué estamos ante un momento histórico? ¿Qué piensan ustedes sobre esto? ¿Lo ven así? ¿Por qué? ¿Por qué no? </a:t>
            </a:r>
            <a:endParaRPr/>
          </a:p>
          <a:p>
            <a:pPr indent="-298450" lvl="0" marL="457200" rtl="0" algn="l">
              <a:spcBef>
                <a:spcPts val="50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¿Cómo determinamos, según el autor, si una tecnología es relevante?</a:t>
            </a:r>
            <a:endParaRPr/>
          </a:p>
          <a:p>
            <a:pPr indent="-298450" lvl="0" marL="457200" rtl="0" algn="l">
              <a:spcBef>
                <a:spcPts val="50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¿Cuál es la diferencia entre sustitución y transformación? (de vinilo / disco de pasta a CD es sustitución; de música compartimentada por objeto a música ilimitada accesible en un solo lugar desde un mismo dispositivo es transformación) — se altera toda la cadena productiva, porque ahora se graba en digital, se edita en digital, se produce en digital y se distribuye en digital</a:t>
            </a:r>
            <a:endParaRPr/>
          </a:p>
          <a:p>
            <a:pPr indent="-298450" lvl="0" marL="457200" rtl="0" algn="l">
              <a:spcBef>
                <a:spcPts val="50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¿Es inevitable la digitalización de los productos y servicios que consumimos? ¿Pueden dar ejemplos? ¿Contraejemplos?</a:t>
            </a:r>
            <a:endParaRPr/>
          </a:p>
          <a:p>
            <a:pPr indent="-298450" lvl="0" marL="457200" rtl="0" algn="l">
              <a:spcBef>
                <a:spcPts val="500"/>
              </a:spcBef>
              <a:spcAft>
                <a:spcPts val="500"/>
              </a:spcAft>
              <a:buSzPts val="1100"/>
              <a:buChar char="-"/>
            </a:pPr>
            <a:r>
              <a:rPr lang="es"/>
              <a:t>¿Hay algún producto/s que no se haya convertido a servicio aún? ¿Por qué creen que es así?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65244ec70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65244ec70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65244ec70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65244ec70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65244ec7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65244ec7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65244ec70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65244ec70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65244ec7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65244ec7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65244ec70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65244ec70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65244ec70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65244ec70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doble click en el cuadro de situación actual.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pueden mencionar ejemplos concretos de productos y/o servicios surgidos a partir de algunas de estas tecnologías.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5244ec70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5244ec70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5244ec70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5244ec70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Volver al concepto planteado en el video que es que nuestra responsabilidad será enseñarles: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habilidades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conocimientos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actitudes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identificar necesidades no satisfechas o sub-satisfechas y cómo usar las tecnologías y cómo combinarlas.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5244ec7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765244ec7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5244ec70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65244ec70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¡El mundo digital también es real! pero... ¿es distinta nuestra identidad digital de nuestra identidad física?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5244ec7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65244ec7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Atasco en la autopista...Waze!!!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5244ec70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5244ec7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5244ec70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5244ec70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Reproducirlo en velocidad 2x.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está el link del artículo: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https://tenemosnoticias.com/noticia/apasionante-valiosa-marca-mundo-604480/1240522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Algunas conclusiones importantes: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El ranking es sobre valoración de marca, NO sobre capitalización bursátil. Ej.: Apple tiene una valoración de marca de 200.000 millones de dólares, mientras que su capitalización bursátil es de 807.000 millones de dólares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s">
                <a:highlight>
                  <a:srgbClr val="FFFFFF"/>
                </a:highlight>
              </a:rPr>
              <a:t>Interbrand utilizó otros parámetros para elaborar su listado, con base en tres componentes clave sobre los que se sostiene la valoración de una marca: el desempeño financiero de los productos y servicios, el rol de la marca para influir  en la decisión de compra, y la fuerza competitiva y su capacidad de generar lealtad en sus consumidores.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Amazon es la que más creció en valoración de marca (+56%)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5244ec70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65244ec70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Transición hacia lo que viene: </a:t>
            </a:r>
            <a:r>
              <a:rPr b="1" lang="es"/>
              <a:t>la transformación digital incluye data science pero también incluye el diseño centrado en las personas, la gestión de las tecnologías de la información (IT), el desarrollo técnico, etc.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disparadores para desarrollar la conversación: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Varios modelos de ML existen hacen varias dećadas. ¿Por qué se pusieron de “moda” en los últimos 20 años?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Las redes neuronales surgieron a mediados del siglo 20. ¿Qué cambió para que recién ahora se esté hablando tanto de ellas?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 relacionar con: mayor capacidad de cómputo, acceso a grandes volúmenes de datos, surgimiento de la WWW.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 en Argentina: pueden utilizar esta noticia para graficar lo que significa esto en la región: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https://www.lanacion.com.ar/economia/futuros-unicornios-las-proximas-companias-argentinas-de-mas-de-us1000-millones-nid2320936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5244ec70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65244ec70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65244ec70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65244ec70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65244ec70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65244ec70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65244ec7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765244ec7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65244ec7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65244ec7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https://www.kaggle.com/mullervilmos/essential-data-skills-supply-and-demand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65244ec70_0_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765244ec7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de la clase: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Actividad: Trabajo en la entrega 6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Actividad: Mostrame, resolvamos juntos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Ecosistema digital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(50 minutos)</a:t>
            </a:r>
            <a:endParaRPr sz="13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65244ec70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65244ec70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65244ec70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65244ec70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conclusión complementa la preconcepción de que el data scientist tiene que tener experiencia y habilidades en múltiples dominios.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65244ec70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65244ec70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pueden aprovechar y citar ejemplos de su propia experiencia / trayectoria profesional.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5244ec7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5244ec7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pueden aprovechar y citar ejemplos de su propia experiencia / trayectoria profesional.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65244ec70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65244ec70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pueden aprovechar y citar ejemplos de su propia experiencia / trayectoria profesional.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pueden profundizar sobre el rol de un Data Scientist: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https://www.gov.uk/government/publications/data-scientist-role-description/data-scientist-role-description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65244ec70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65244ec70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esta es una visualización alternativa para entender en líneas generales que compara solo 2 de los roles vistos antes. Pueden decidir mostrarla o saltearla según crean conveniente.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https://www.houseofbots.com/news-detail/4406-1-data-science-roles-&amp;-how-they-interact-in-2019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65244ec7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765244ec7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65244ec70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765244ec70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65244ec7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765244ec7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65244ec70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765244ec70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1400"/>
              <a:t>Mentores y tutores:</a:t>
            </a:r>
            <a:r>
              <a:rPr lang="es" sz="1400"/>
              <a:t> agrúpenlos según lo que más les interese buscar.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/>
              <a:t>Si no hay suficientes estudiantes para armar 6 equipos, denles la posibilidad a cada equipo de elegir lo que quieran hacer (traten de no repetir, pero si dos equipos quieren hacer el mismo rol, quizás sea interesante ver las diferencias que encuentran).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65244ec70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65244ec70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65244ec70_0_6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765244ec70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65244ec70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65244ec70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65244ec70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65244ec70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Mentores/as:</a:t>
            </a:r>
            <a:r>
              <a:rPr lang="es" sz="1400">
                <a:latin typeface="Rubik"/>
                <a:ea typeface="Rubik"/>
                <a:cs typeface="Rubik"/>
                <a:sym typeface="Rubik"/>
              </a:rPr>
              <a:t> este encuentro está pensado para trabajar en la entrega cinco. Propónganles a los/las estudiantes que abran el notebook correspondiente. 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Objetivo: que los/as estudiantes empiecen a trabajar sobre el proyecto y que compartan entre todos/as las dudas como clase. Además, que le dediquen un tiempo a trabajar solos o con un/a compañero/a en la entrega.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Tiempos: 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Rubik"/>
                <a:ea typeface="Rubik"/>
                <a:cs typeface="Rubik"/>
                <a:sym typeface="Rubik"/>
              </a:rPr>
              <a:t>Repaso del notebook  - 10 minutos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ubik"/>
                <a:ea typeface="Rubik"/>
                <a:cs typeface="Rubik"/>
                <a:sym typeface="Rubik"/>
              </a:rPr>
              <a:t>Repasen juntos punto por punto y abran la conversación con algunas preguntas: ¿cuál es el objetivo de la entrega? ¿se entienden los requisitos? ¿por dónde empezarían a trabajarlo? ¿cuáles son los obstáculos con los que se pueden encontrar? </a:t>
            </a:r>
            <a:endParaRPr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Rubik"/>
                <a:ea typeface="Rubik"/>
                <a:cs typeface="Rubik"/>
                <a:sym typeface="Rubik"/>
              </a:rPr>
              <a:t>Trabajo individual - 20 minutos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Rubik"/>
                <a:ea typeface="Rubik"/>
                <a:cs typeface="Rubik"/>
                <a:sym typeface="Rubik"/>
              </a:rPr>
              <a:t>Trabajo en duplas - 20 minutos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ubik"/>
                <a:ea typeface="Rubik"/>
                <a:cs typeface="Rubik"/>
                <a:sym typeface="Rubik"/>
              </a:rPr>
              <a:t>Compartan cómo vienen: ¿pudieron avanzar? ¿con qué problemas se encontraron? ¿cómo se pueden resolver?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5244ec70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765244ec70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65244ec70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65244ec70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Rubik"/>
                <a:ea typeface="Rubik"/>
                <a:cs typeface="Rubik"/>
                <a:sym typeface="Rubik"/>
              </a:rPr>
              <a:t>Objetivo:</a:t>
            </a:r>
            <a:r>
              <a:rPr lang="es" sz="1400">
                <a:latin typeface="Rubik"/>
                <a:ea typeface="Rubik"/>
                <a:cs typeface="Rubik"/>
                <a:sym typeface="Rubik"/>
              </a:rPr>
              <a:t> que los/as estudiantes muestren en el proyector (o compartan pantalla) en dónde están trabados y que como clase (mentores + otros estudiantes) ayuden a destrabar. 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Opcionalmente, que se junten en grupos de tres o cuatro integrantes y resuelvan las dudas de cada uno/a.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*TIP: hacer que otros/as estudiantes cuenten cómo lo resolvieron. Como mentores, pueden dar el visto bueno, hacer sugerencias o corregir según crean conveniente.</a:t>
            </a:r>
            <a:endParaRPr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Rubik"/>
                <a:ea typeface="Rubik"/>
                <a:cs typeface="Rubik"/>
                <a:sym typeface="Rubik"/>
              </a:rPr>
              <a:t>Como mentores/as y tutores/as, pueden cambiar la actividad que proponemos siempre y cuando respete el objetivo y el tiempo pautado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(máximo 50 minutos).</a:t>
            </a:r>
            <a:r>
              <a:rPr b="1" lang="es" sz="1400">
                <a:latin typeface="Rubik"/>
                <a:ea typeface="Rubik"/>
                <a:cs typeface="Rubik"/>
                <a:sym typeface="Rubik"/>
              </a:rPr>
              <a:t> 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Como equipo docente evaluar: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¿Pudimos evacuar todas las dudas? ¿hay algún concepto que debamos reforzar la semana que viene?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65244ec70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765244ec70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65244ec7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765244ec7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1200">
                <a:solidFill>
                  <a:srgbClr val="E1446D"/>
                </a:solidFill>
              </a:rPr>
              <a:t>Mentores/as y tutores/as: </a:t>
            </a:r>
            <a:r>
              <a:rPr lang="es" sz="1200"/>
              <a:t>esta actividad de “Ecosistema digital” se desarrollará </a:t>
            </a:r>
            <a:r>
              <a:rPr b="1" lang="es" sz="1200">
                <a:solidFill>
                  <a:srgbClr val="E1446D"/>
                </a:solidFill>
              </a:rPr>
              <a:t>en dos partes: </a:t>
            </a:r>
            <a:endParaRPr b="1" sz="1200">
              <a:solidFill>
                <a:srgbClr val="E1446D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Encuentro de hoy: Mapeo del ecosistema digital + debate + armado de equipos y asignación de tarea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Encuentra siguiente: Presentación de lo relevado + Rol que cada uno quiere ocupar y los próximos pasos para lograrlo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/>
              <a:t>Tiene 2 </a:t>
            </a:r>
            <a:r>
              <a:rPr b="1" lang="es" sz="1200">
                <a:solidFill>
                  <a:srgbClr val="E1446D"/>
                </a:solidFill>
              </a:rPr>
              <a:t>objetivos</a:t>
            </a:r>
            <a:r>
              <a:rPr lang="es" sz="1200"/>
              <a:t> centrales: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s" sz="1200"/>
              <a:t>Que los estudiantes tomen conciencia sobre cómo está cambiando el mundo de los negocios producto de los avances tecnológicos sin precedentes;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s" sz="1200"/>
              <a:t>Que conozcan las distintas maneras en las que, a partir de su carrera en Acámica, pueden ser parte de este ecosistema digital (ya sea, creciendo en su puesto actual, migrando hacia un nuevo rol, o emprendiendo).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E1446D"/>
                </a:solidFill>
              </a:rPr>
              <a:t>Sugerencia de tiempos</a:t>
            </a:r>
            <a:r>
              <a:rPr lang="es" sz="1200">
                <a:solidFill>
                  <a:srgbClr val="E1446D"/>
                </a:solidFill>
              </a:rPr>
              <a:t> </a:t>
            </a:r>
            <a:r>
              <a:rPr lang="es" sz="1200"/>
              <a:t>(mentores y tutores, manejen esto a criterio según cómo consideren ustedes y cómo vean a los estudiantes):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Debate sobre video que debían ver: </a:t>
            </a:r>
            <a:r>
              <a:rPr b="1" lang="es" sz="1200"/>
              <a:t>15 minutos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Empresas nativas digitales: </a:t>
            </a:r>
            <a:r>
              <a:rPr b="1" lang="es" sz="1200"/>
              <a:t>15 minutos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Empleos en la disciplina: </a:t>
            </a:r>
            <a:r>
              <a:rPr b="1" lang="es" sz="1200"/>
              <a:t>20 minutos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6.gif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7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5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6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64" name="Google Shape;6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8" name="Google Shape;88;p21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89" name="Google Shape;8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21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94" name="Google Shape;9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2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3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99" name="Google Shape;9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5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 1">
  <p:cSld name="SECTION_HEADER_1_2_1">
    <p:bg>
      <p:bgPr>
        <a:solidFill>
          <a:srgbClr val="E1446D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19" name="Google Shape;119;p28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20" name="Google Shape;12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8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29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128" name="Google Shape;128;p29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30" name="Google Shape;130;p29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36" name="Google Shape;13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">
  <p:cSld name="SECTION_HEADER_1_2">
    <p:bg>
      <p:bgPr>
        <a:solidFill>
          <a:srgbClr val="009BD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 rotWithShape="1">
          <a:blip r:embed="rId3">
            <a:alphaModFix/>
          </a:blip>
          <a:srcRect b="0" l="22334" r="22328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49" name="Google Shape;149;p3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50" name="Google Shape;150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35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7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59" name="Google Shape;15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 1">
  <p:cSld name="TITLE_1">
    <p:bg>
      <p:bgPr>
        <a:solidFill>
          <a:srgbClr val="F3F3F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9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40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71" name="Google Shape;171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4" name="Google Shape;17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0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6" name="Google Shape;1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2">
  <p:cSld name="SECTION_HEADER_1_4">
    <p:bg>
      <p:bgPr>
        <a:solidFill>
          <a:srgbClr val="009BDE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 1">
  <p:cSld name="CAPTION_ONLY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 1">
  <p:cSld name="TITLE_ONLY_1">
    <p:bg>
      <p:bgPr>
        <a:noFill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43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188" name="Google Shape;188;p4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89" name="Google Shape;189;p4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0" name="Google Shape;190;p4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 1">
  <p:cSld name="SECTION_HEADER_1_1_1_1">
    <p:bg>
      <p:bgPr>
        <a:solidFill>
          <a:srgbClr val="FCD3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93" name="Google Shape;19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4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97" name="Google Shape;197;p4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98" name="Google Shape;198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45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 Medium"/>
              <a:buNone/>
              <a:defRPr b="0" i="0" sz="2800" u="none" cap="none" strike="noStrik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kMXZbDT5vm0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BQovQUga0VE&amp;feature=emb_logo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kaggle.com/mullervilmos/essential-data-skills-supply-and-deman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hyperlink" Target="https://www.houseofbots.com/news-detail/4406-1-data-science-roles-&amp;-how-they-interact-in-2019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63" y="239012"/>
            <a:ext cx="6734874" cy="46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1139900" y="987925"/>
            <a:ext cx="70596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tecnología es relevante en la medida que altera un sistema productivo.</a:t>
            </a:r>
            <a:endParaRPr i="0" sz="3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9" name="Google Shape;25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0" name="Google Shape;260;p56"/>
          <p:cNvSpPr txBox="1"/>
          <p:nvPr/>
        </p:nvSpPr>
        <p:spPr>
          <a:xfrm>
            <a:off x="1130100" y="4791550"/>
            <a:ext cx="6883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s" sz="1000" u="none" cap="none" strike="noStrike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Roca, Genís: “La sociedad digital”, TedxTalks, disponible en </a:t>
            </a:r>
            <a:r>
              <a:rPr i="0" lang="es" sz="1000" u="sng" cap="none" strike="noStrike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https://www.youtube.com/watch?v=kMXZbDT5vm0</a:t>
            </a:r>
            <a:endParaRPr i="0" sz="1000" u="none" cap="none" strike="noStrike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7"/>
          <p:cNvSpPr txBox="1"/>
          <p:nvPr/>
        </p:nvSpPr>
        <p:spPr>
          <a:xfrm>
            <a:off x="1139900" y="987925"/>
            <a:ext cx="70596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tecnología es relevante en la medida que altera un sistema productivo. </a:t>
            </a:r>
            <a:r>
              <a:rPr lang="es" sz="3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¿Por qué?</a:t>
            </a:r>
            <a:endParaRPr i="0" sz="36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66" name="Google Shape;266;p57"/>
          <p:cNvPicPr preferRelativeResize="0"/>
          <p:nvPr/>
        </p:nvPicPr>
        <p:blipFill rotWithShape="1">
          <a:blip r:embed="rId3">
            <a:alphaModFix/>
          </a:blip>
          <a:srcRect b="0" l="22566" r="22566" t="0"/>
          <a:stretch/>
        </p:blipFill>
        <p:spPr>
          <a:xfrm>
            <a:off x="5873150" y="3016475"/>
            <a:ext cx="1681800" cy="16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7" name="Google Shape;26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8"/>
          <p:cNvSpPr txBox="1"/>
          <p:nvPr/>
        </p:nvSpPr>
        <p:spPr>
          <a:xfrm>
            <a:off x="850000" y="3460100"/>
            <a:ext cx="1512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Tecnología lítica</a:t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(permitió a los humanos cazar a distancia)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3" name="Google Shape;273;p58"/>
          <p:cNvSpPr txBox="1"/>
          <p:nvPr/>
        </p:nvSpPr>
        <p:spPr>
          <a:xfrm>
            <a:off x="1139900" y="591250"/>
            <a:ext cx="70596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Cada vez que una tecnología alteró un sistema productivo, tuvo consecuencias relevantes en el modelo social.</a:t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4" name="Google Shape;274;p58"/>
          <p:cNvPicPr preferRelativeResize="0"/>
          <p:nvPr/>
        </p:nvPicPr>
        <p:blipFill rotWithShape="1">
          <a:blip r:embed="rId3">
            <a:alphaModFix/>
          </a:blip>
          <a:srcRect b="68187" l="0" r="76473" t="0"/>
          <a:stretch/>
        </p:blipFill>
        <p:spPr>
          <a:xfrm>
            <a:off x="1040049" y="2549764"/>
            <a:ext cx="1263319" cy="88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8"/>
          <p:cNvPicPr preferRelativeResize="0"/>
          <p:nvPr/>
        </p:nvPicPr>
        <p:blipFill rotWithShape="1">
          <a:blip r:embed="rId3">
            <a:alphaModFix/>
          </a:blip>
          <a:srcRect b="61778" l="29471" r="51932" t="12471"/>
          <a:stretch/>
        </p:blipFill>
        <p:spPr>
          <a:xfrm>
            <a:off x="2764327" y="2633980"/>
            <a:ext cx="998513" cy="71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8"/>
          <p:cNvPicPr preferRelativeResize="0"/>
          <p:nvPr/>
        </p:nvPicPr>
        <p:blipFill rotWithShape="1">
          <a:blip r:embed="rId3">
            <a:alphaModFix/>
          </a:blip>
          <a:srcRect b="28940" l="52721" r="28683" t="32524"/>
          <a:stretch/>
        </p:blipFill>
        <p:spPr>
          <a:xfrm>
            <a:off x="4384688" y="2465550"/>
            <a:ext cx="824313" cy="8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8"/>
          <p:cNvPicPr preferRelativeResize="0"/>
          <p:nvPr/>
        </p:nvPicPr>
        <p:blipFill rotWithShape="1">
          <a:blip r:embed="rId3">
            <a:alphaModFix/>
          </a:blip>
          <a:srcRect b="11460" l="73369" r="8035" t="50003"/>
          <a:stretch/>
        </p:blipFill>
        <p:spPr>
          <a:xfrm>
            <a:off x="5830852" y="2507678"/>
            <a:ext cx="745757" cy="799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58"/>
          <p:cNvCxnSpPr/>
          <p:nvPr/>
        </p:nvCxnSpPr>
        <p:spPr>
          <a:xfrm>
            <a:off x="1119500" y="4641050"/>
            <a:ext cx="7100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279" name="Google Shape;279;p58"/>
          <p:cNvSpPr txBox="1"/>
          <p:nvPr/>
        </p:nvSpPr>
        <p:spPr>
          <a:xfrm>
            <a:off x="2084400" y="4634400"/>
            <a:ext cx="6135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tiempo</a:t>
            </a:r>
            <a:endParaRPr i="1"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0" name="Google Shape;28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1" name="Google Shape;281;p58"/>
          <p:cNvSpPr txBox="1"/>
          <p:nvPr/>
        </p:nvSpPr>
        <p:spPr>
          <a:xfrm>
            <a:off x="2507589" y="3460100"/>
            <a:ext cx="1512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Tecnología para domesticación</a:t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(de nómada a sedentario)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82" name="Google Shape;282;p58"/>
          <p:cNvSpPr txBox="1"/>
          <p:nvPr/>
        </p:nvSpPr>
        <p:spPr>
          <a:xfrm>
            <a:off x="4165200" y="3460100"/>
            <a:ext cx="1263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Revolución industrial</a:t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(aparición de ciudades)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83" name="Google Shape;283;p58"/>
          <p:cNvSpPr txBox="1"/>
          <p:nvPr/>
        </p:nvSpPr>
        <p:spPr>
          <a:xfrm>
            <a:off x="5639800" y="3460100"/>
            <a:ext cx="1263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Electricidad</a:t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(tallar piedra y hacer punta de flecha)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9"/>
          <p:cNvSpPr txBox="1"/>
          <p:nvPr/>
        </p:nvSpPr>
        <p:spPr>
          <a:xfrm>
            <a:off x="850000" y="3460100"/>
            <a:ext cx="1512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Tecnología lítica</a:t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(permitió a los humanos cazar a distancia)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89" name="Google Shape;289;p59"/>
          <p:cNvSpPr txBox="1"/>
          <p:nvPr/>
        </p:nvSpPr>
        <p:spPr>
          <a:xfrm>
            <a:off x="1139900" y="591250"/>
            <a:ext cx="70596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Cada vez que una tecnología alteró un sistema productivo, tuvo consecuencias relevantes en el modelo social.</a:t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0" name="Google Shape;290;p59"/>
          <p:cNvPicPr preferRelativeResize="0"/>
          <p:nvPr/>
        </p:nvPicPr>
        <p:blipFill rotWithShape="1">
          <a:blip r:embed="rId3">
            <a:alphaModFix/>
          </a:blip>
          <a:srcRect b="68187" l="0" r="76473" t="0"/>
          <a:stretch/>
        </p:blipFill>
        <p:spPr>
          <a:xfrm>
            <a:off x="1040049" y="2549764"/>
            <a:ext cx="1263319" cy="88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9"/>
          <p:cNvPicPr preferRelativeResize="0"/>
          <p:nvPr/>
        </p:nvPicPr>
        <p:blipFill rotWithShape="1">
          <a:blip r:embed="rId3">
            <a:alphaModFix/>
          </a:blip>
          <a:srcRect b="61778" l="29471" r="51932" t="12471"/>
          <a:stretch/>
        </p:blipFill>
        <p:spPr>
          <a:xfrm>
            <a:off x="2764327" y="2633980"/>
            <a:ext cx="998513" cy="71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9"/>
          <p:cNvPicPr preferRelativeResize="0"/>
          <p:nvPr/>
        </p:nvPicPr>
        <p:blipFill rotWithShape="1">
          <a:blip r:embed="rId3">
            <a:alphaModFix/>
          </a:blip>
          <a:srcRect b="28940" l="52721" r="28683" t="32524"/>
          <a:stretch/>
        </p:blipFill>
        <p:spPr>
          <a:xfrm>
            <a:off x="4384688" y="2465550"/>
            <a:ext cx="824313" cy="8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9"/>
          <p:cNvPicPr preferRelativeResize="0"/>
          <p:nvPr/>
        </p:nvPicPr>
        <p:blipFill rotWithShape="1">
          <a:blip r:embed="rId3">
            <a:alphaModFix/>
          </a:blip>
          <a:srcRect b="11460" l="73369" r="8035" t="50003"/>
          <a:stretch/>
        </p:blipFill>
        <p:spPr>
          <a:xfrm>
            <a:off x="5830852" y="2507678"/>
            <a:ext cx="745757" cy="799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59"/>
          <p:cNvCxnSpPr/>
          <p:nvPr/>
        </p:nvCxnSpPr>
        <p:spPr>
          <a:xfrm>
            <a:off x="1119500" y="4641050"/>
            <a:ext cx="7100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295" name="Google Shape;295;p59"/>
          <p:cNvSpPr txBox="1"/>
          <p:nvPr/>
        </p:nvSpPr>
        <p:spPr>
          <a:xfrm>
            <a:off x="2084400" y="4634400"/>
            <a:ext cx="6135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tiempo</a:t>
            </a:r>
            <a:endParaRPr i="1"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7" name="Google Shape;297;p59"/>
          <p:cNvSpPr txBox="1"/>
          <p:nvPr/>
        </p:nvSpPr>
        <p:spPr>
          <a:xfrm>
            <a:off x="2507589" y="3460100"/>
            <a:ext cx="1512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Tecnología para domesticación</a:t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(de nómada a sedentario)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8" name="Google Shape;298;p59"/>
          <p:cNvSpPr txBox="1"/>
          <p:nvPr/>
        </p:nvSpPr>
        <p:spPr>
          <a:xfrm>
            <a:off x="4165200" y="3460100"/>
            <a:ext cx="1263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Revolución industrial</a:t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(aparición de ciudades)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9" name="Google Shape;299;p59"/>
          <p:cNvSpPr txBox="1"/>
          <p:nvPr/>
        </p:nvSpPr>
        <p:spPr>
          <a:xfrm>
            <a:off x="5639800" y="3460100"/>
            <a:ext cx="1263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Electricidad</a:t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(tallar piedra y hacer punta de flecha)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0" name="Google Shape;300;p59"/>
          <p:cNvSpPr txBox="1"/>
          <p:nvPr/>
        </p:nvSpPr>
        <p:spPr>
          <a:xfrm>
            <a:off x="7114400" y="3460100"/>
            <a:ext cx="1263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Tecnología digital</a:t>
            </a:r>
            <a:endParaRPr sz="1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01" name="Google Shape;30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700" y="27173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0"/>
          <p:cNvSpPr txBox="1"/>
          <p:nvPr/>
        </p:nvSpPr>
        <p:spPr>
          <a:xfrm>
            <a:off x="4646809" y="3460100"/>
            <a:ext cx="1849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Masificación de la posibilidad de generar contenidos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7" name="Google Shape;307;p60"/>
          <p:cNvSpPr txBox="1"/>
          <p:nvPr/>
        </p:nvSpPr>
        <p:spPr>
          <a:xfrm>
            <a:off x="2736626" y="3460100"/>
            <a:ext cx="1742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Masificación del acceso a contenidos en casa 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8" name="Google Shape;308;p60"/>
          <p:cNvSpPr txBox="1"/>
          <p:nvPr/>
        </p:nvSpPr>
        <p:spPr>
          <a:xfrm>
            <a:off x="826425" y="3460100"/>
            <a:ext cx="1742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Acceso a contenidos solo en espacios públicos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9" name="Google Shape;309;p60"/>
          <p:cNvSpPr txBox="1"/>
          <p:nvPr/>
        </p:nvSpPr>
        <p:spPr>
          <a:xfrm>
            <a:off x="1139900" y="591250"/>
            <a:ext cx="70596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Pero lo digital no solo afectó al sistema productivo, sino también al de transmisión de conocimiento...</a:t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10" name="Google Shape;310;p60"/>
          <p:cNvCxnSpPr/>
          <p:nvPr/>
        </p:nvCxnSpPr>
        <p:spPr>
          <a:xfrm>
            <a:off x="1119500" y="4641050"/>
            <a:ext cx="7100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11" name="Google Shape;311;p60"/>
          <p:cNvSpPr txBox="1"/>
          <p:nvPr/>
        </p:nvSpPr>
        <p:spPr>
          <a:xfrm>
            <a:off x="2084400" y="4634400"/>
            <a:ext cx="6135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tiempo</a:t>
            </a:r>
            <a:endParaRPr i="1"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2" name="Google Shape;31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3" name="Google Shape;313;p60"/>
          <p:cNvSpPr txBox="1"/>
          <p:nvPr/>
        </p:nvSpPr>
        <p:spPr>
          <a:xfrm>
            <a:off x="826425" y="2772525"/>
            <a:ext cx="1742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1930s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14" name="Google Shape;314;p60"/>
          <p:cNvSpPr txBox="1"/>
          <p:nvPr/>
        </p:nvSpPr>
        <p:spPr>
          <a:xfrm>
            <a:off x="2736625" y="2772525"/>
            <a:ext cx="1742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1960s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15" name="Google Shape;315;p60"/>
          <p:cNvSpPr txBox="1"/>
          <p:nvPr/>
        </p:nvSpPr>
        <p:spPr>
          <a:xfrm>
            <a:off x="4753600" y="2772525"/>
            <a:ext cx="1742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1990s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646809" y="3460100"/>
            <a:ext cx="1849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Masificación de la posibilidad de generar contenidos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21" name="Google Shape;321;p61"/>
          <p:cNvSpPr txBox="1"/>
          <p:nvPr/>
        </p:nvSpPr>
        <p:spPr>
          <a:xfrm>
            <a:off x="2736626" y="3460100"/>
            <a:ext cx="1742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Masificación del acceso a contenidos en casa 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22" name="Google Shape;322;p61"/>
          <p:cNvSpPr txBox="1"/>
          <p:nvPr/>
        </p:nvSpPr>
        <p:spPr>
          <a:xfrm>
            <a:off x="826425" y="3460100"/>
            <a:ext cx="1742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Acceso a contenidos solo en espacios públicos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23" name="Google Shape;323;p61"/>
          <p:cNvSpPr txBox="1"/>
          <p:nvPr/>
        </p:nvSpPr>
        <p:spPr>
          <a:xfrm>
            <a:off x="1139900" y="591250"/>
            <a:ext cx="70596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Pero lo digital no solo afectó al sistema productivo, sino también al de transmisión de conocimiento...</a:t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24" name="Google Shape;324;p61"/>
          <p:cNvCxnSpPr/>
          <p:nvPr/>
        </p:nvCxnSpPr>
        <p:spPr>
          <a:xfrm>
            <a:off x="1119500" y="4641050"/>
            <a:ext cx="7100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25" name="Google Shape;325;p61"/>
          <p:cNvSpPr txBox="1"/>
          <p:nvPr/>
        </p:nvSpPr>
        <p:spPr>
          <a:xfrm>
            <a:off x="2084400" y="4634400"/>
            <a:ext cx="6135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tiempo</a:t>
            </a:r>
            <a:endParaRPr i="1"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6" name="Google Shape;32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7" name="Google Shape;327;p61"/>
          <p:cNvSpPr txBox="1"/>
          <p:nvPr/>
        </p:nvSpPr>
        <p:spPr>
          <a:xfrm>
            <a:off x="6663784" y="3460100"/>
            <a:ext cx="1849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Masificación de la posibilidad de </a:t>
            </a:r>
            <a:r>
              <a:rPr b="1" lang="es" sz="12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publicar</a:t>
            </a: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contenidos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28" name="Google Shape;328;p61"/>
          <p:cNvSpPr txBox="1"/>
          <p:nvPr/>
        </p:nvSpPr>
        <p:spPr>
          <a:xfrm>
            <a:off x="826425" y="2772525"/>
            <a:ext cx="1742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1930s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29" name="Google Shape;329;p61"/>
          <p:cNvSpPr txBox="1"/>
          <p:nvPr/>
        </p:nvSpPr>
        <p:spPr>
          <a:xfrm>
            <a:off x="2736625" y="2772525"/>
            <a:ext cx="1742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1960s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30" name="Google Shape;330;p61"/>
          <p:cNvSpPr txBox="1"/>
          <p:nvPr/>
        </p:nvSpPr>
        <p:spPr>
          <a:xfrm>
            <a:off x="4753600" y="2772525"/>
            <a:ext cx="1742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1990s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31" name="Google Shape;331;p61"/>
          <p:cNvSpPr txBox="1"/>
          <p:nvPr/>
        </p:nvSpPr>
        <p:spPr>
          <a:xfrm>
            <a:off x="6770575" y="2772525"/>
            <a:ext cx="1742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2010s</a:t>
            </a:r>
            <a:endParaRPr sz="30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7925"/>
            <a:ext cx="8839200" cy="452764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2"/>
          <p:cNvSpPr txBox="1"/>
          <p:nvPr/>
        </p:nvSpPr>
        <p:spPr>
          <a:xfrm>
            <a:off x="560925" y="4804825"/>
            <a:ext cx="54717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Fuente: “Digital Era Technology Operating Models”, Deloitte, October 2017</a:t>
            </a:r>
            <a:endParaRPr sz="1000"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/>
              <a:t>‹#›</a:t>
            </a:fld>
            <a:endParaRPr sz="1300"/>
          </a:p>
        </p:txBody>
      </p:sp>
      <p:sp>
        <p:nvSpPr>
          <p:cNvPr id="343" name="Google Shape;343;p63"/>
          <p:cNvSpPr txBox="1"/>
          <p:nvPr/>
        </p:nvSpPr>
        <p:spPr>
          <a:xfrm>
            <a:off x="1139900" y="862300"/>
            <a:ext cx="70596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¡Los modelos sociales, de organización de trabajo y de negocio cambiarán!</a:t>
            </a:r>
            <a:endParaRPr sz="4800">
              <a:solidFill>
                <a:srgbClr val="FCD3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"/>
          <p:cNvSpPr txBox="1"/>
          <p:nvPr/>
        </p:nvSpPr>
        <p:spPr>
          <a:xfrm>
            <a:off x="1139900" y="591250"/>
            <a:ext cx="70596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¿Qué piensan de la siguiente afirmación?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personas nacidas en los 2010s son nativos digitales.</a:t>
            </a:r>
            <a:endParaRPr sz="4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9" name="Google Shape;34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¡Bienvenidas/os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"/>
          <p:cNvSpPr txBox="1"/>
          <p:nvPr/>
        </p:nvSpPr>
        <p:spPr>
          <a:xfrm>
            <a:off x="1139900" y="591250"/>
            <a:ext cx="74811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¿Qué piensan acerca de...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...cómo el hecho digital afecta nuestra identidad?</a:t>
            </a:r>
            <a:endParaRPr sz="4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5" name="Google Shape;35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6"/>
          <p:cNvSpPr txBox="1"/>
          <p:nvPr/>
        </p:nvSpPr>
        <p:spPr>
          <a:xfrm>
            <a:off x="1139900" y="591250"/>
            <a:ext cx="74811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Dado que el video es de 2012...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...qué cosas menciona hacia el final de la exposición que ya existen hoy en día?</a:t>
            </a:r>
            <a:endParaRPr sz="4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1" name="Google Shape;36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7"/>
          <p:cNvSpPr txBox="1"/>
          <p:nvPr/>
        </p:nvSpPr>
        <p:spPr>
          <a:xfrm>
            <a:off x="1139900" y="862300"/>
            <a:ext cx="70596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La manera de ser </a:t>
            </a:r>
            <a:r>
              <a:rPr lang="es" sz="4800">
                <a:solidFill>
                  <a:srgbClr val="FCD300"/>
                </a:solidFill>
                <a:latin typeface="Rubik"/>
                <a:ea typeface="Rubik"/>
                <a:cs typeface="Rubik"/>
                <a:sym typeface="Rubik"/>
              </a:rPr>
              <a:t>competitivo y eficaz</a:t>
            </a:r>
            <a:r>
              <a:rPr lang="es" sz="4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será profundamente </a:t>
            </a:r>
            <a:r>
              <a:rPr lang="es" sz="4800">
                <a:solidFill>
                  <a:srgbClr val="FCD300"/>
                </a:solidFill>
                <a:latin typeface="Rubik"/>
                <a:ea typeface="Rubik"/>
                <a:cs typeface="Rubik"/>
                <a:sym typeface="Rubik"/>
              </a:rPr>
              <a:t>transformada.</a:t>
            </a:r>
            <a:endParaRPr sz="4800">
              <a:solidFill>
                <a:srgbClr val="FCD3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7" name="Google Shape;36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/>
              <a:t>‹#›</a:t>
            </a:fld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813" y="152400"/>
            <a:ext cx="667636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9"/>
          <p:cNvSpPr txBox="1"/>
          <p:nvPr/>
        </p:nvSpPr>
        <p:spPr>
          <a:xfrm>
            <a:off x="1139900" y="1217400"/>
            <a:ext cx="70596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empresas digitales como Apple, Amazon, Samsung, Google, Netflix tienen crecimientos sin precedentes y amenazan constantemente a empresas con muchísimos años de existencia.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9" name="Google Shape;37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/>
              <a:t>‹#›</a:t>
            </a:fld>
            <a:endParaRPr sz="1300"/>
          </a:p>
        </p:txBody>
      </p:sp>
      <p:pic>
        <p:nvPicPr>
          <p:cNvPr id="385" name="Google Shape;3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398" y="0"/>
            <a:ext cx="93168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/>
              <a:t>‹#›</a:t>
            </a:fld>
            <a:endParaRPr sz="1300"/>
          </a:p>
        </p:txBody>
      </p:sp>
      <p:pic>
        <p:nvPicPr>
          <p:cNvPr id="391" name="Google Shape;39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8875" y="0"/>
            <a:ext cx="93766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/>
              <a:t>‹#›</a:t>
            </a:fld>
            <a:endParaRPr sz="1300"/>
          </a:p>
        </p:txBody>
      </p:sp>
      <p:pic>
        <p:nvPicPr>
          <p:cNvPr id="397" name="Google Shape;3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526" y="0"/>
            <a:ext cx="47569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73"/>
          <p:cNvPicPr preferRelativeResize="0"/>
          <p:nvPr/>
        </p:nvPicPr>
        <p:blipFill rotWithShape="1">
          <a:blip r:embed="rId3">
            <a:alphaModFix/>
          </a:blip>
          <a:srcRect b="0" l="22566" r="22566" t="0"/>
          <a:stretch/>
        </p:blipFill>
        <p:spPr>
          <a:xfrm>
            <a:off x="5873150" y="3016475"/>
            <a:ext cx="1681800" cy="16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3" name="Google Shape;403;p73"/>
          <p:cNvSpPr txBox="1"/>
          <p:nvPr/>
        </p:nvSpPr>
        <p:spPr>
          <a:xfrm>
            <a:off x="1139900" y="987925"/>
            <a:ext cx="72387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¿Qué roles juegan los profesionales de los datos en este ecosistema tan cambiante?</a:t>
            </a:r>
            <a:endParaRPr i="0" sz="36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4" name="Google Shape;40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4"/>
          <p:cNvSpPr txBox="1"/>
          <p:nvPr/>
        </p:nvSpPr>
        <p:spPr>
          <a:xfrm>
            <a:off x="727650" y="1457375"/>
            <a:ext cx="6748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Encuesta “</a:t>
            </a:r>
            <a:r>
              <a:rPr lang="es" sz="2800" u="sng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  <a:hlinkClick r:id="rId3"/>
              </a:rPr>
              <a:t>Kaggle Data Science</a:t>
            </a:r>
            <a:r>
              <a:rPr lang="es" sz="28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” 2018</a:t>
            </a:r>
            <a:endParaRPr sz="28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Con más de 20.000 respuestas, es la encuesta más extensa y completa en la comunidad de data science de todo el mundo.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0" name="Google Shape;41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215" name="Google Shape;215;p48"/>
          <p:cNvGraphicFramePr/>
          <p:nvPr/>
        </p:nvGraphicFramePr>
        <p:xfrm>
          <a:off x="833125" y="151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{3AFD8298-AF75-4A98-B716-B9D34289578E}</a:tableStyleId>
              </a:tblPr>
              <a:tblGrid>
                <a:gridCol w="6455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Actividad: Trabajo en la entrega 6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Break (¡corto!)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Actividad: Mostrame, resolvamos juntos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9988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Ecosistema digital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9988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9988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5"/>
          <p:cNvSpPr txBox="1"/>
          <p:nvPr/>
        </p:nvSpPr>
        <p:spPr>
          <a:xfrm>
            <a:off x="727650" y="284075"/>
            <a:ext cx="1962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Mapa de los roles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16" name="Google Shape;4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250" y="106675"/>
            <a:ext cx="5499050" cy="48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6"/>
          <p:cNvPicPr preferRelativeResize="0"/>
          <p:nvPr/>
        </p:nvPicPr>
        <p:blipFill rotWithShape="1">
          <a:blip r:embed="rId3">
            <a:alphaModFix/>
          </a:blip>
          <a:srcRect b="0" l="0" r="0" t="8817"/>
          <a:stretch/>
        </p:blipFill>
        <p:spPr>
          <a:xfrm>
            <a:off x="347675" y="1210525"/>
            <a:ext cx="8448675" cy="3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6"/>
          <p:cNvSpPr txBox="1"/>
          <p:nvPr/>
        </p:nvSpPr>
        <p:spPr>
          <a:xfrm>
            <a:off x="727650" y="284075"/>
            <a:ext cx="6748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Principales actividades</a:t>
            </a:r>
            <a:endParaRPr sz="28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¿Qué actividades cumplen un espacio central de tu rol?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4" name="Google Shape;42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7"/>
          <p:cNvPicPr preferRelativeResize="0"/>
          <p:nvPr/>
        </p:nvPicPr>
        <p:blipFill rotWithShape="1">
          <a:blip r:embed="rId3">
            <a:alphaModFix/>
          </a:blip>
          <a:srcRect b="1037" l="0" r="0" t="1037"/>
          <a:stretch/>
        </p:blipFill>
        <p:spPr>
          <a:xfrm>
            <a:off x="433250" y="1397850"/>
            <a:ext cx="8277526" cy="33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7"/>
          <p:cNvSpPr txBox="1"/>
          <p:nvPr/>
        </p:nvSpPr>
        <p:spPr>
          <a:xfrm>
            <a:off x="727650" y="284075"/>
            <a:ext cx="6748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Actividades en un proyecto de DS</a:t>
            </a:r>
            <a:endParaRPr sz="28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Durante un proyecto de Data Science, ¿qué proporción de tu tiempo está destinado a las siguientes actividades?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1" name="Google Shape;431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78"/>
          <p:cNvPicPr preferRelativeResize="0"/>
          <p:nvPr/>
        </p:nvPicPr>
        <p:blipFill rotWithShape="1">
          <a:blip r:embed="rId3">
            <a:alphaModFix/>
          </a:blip>
          <a:srcRect b="1876" l="0" r="0" t="1876"/>
          <a:stretch/>
        </p:blipFill>
        <p:spPr>
          <a:xfrm>
            <a:off x="433250" y="1397850"/>
            <a:ext cx="8277525" cy="33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78"/>
          <p:cNvSpPr txBox="1"/>
          <p:nvPr/>
        </p:nvSpPr>
        <p:spPr>
          <a:xfrm>
            <a:off x="727650" y="284075"/>
            <a:ext cx="7094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Herramientas</a:t>
            </a:r>
            <a:endParaRPr sz="28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¿Cuál es la herramienta principal que utilizás para analizar datos?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8" name="Google Shape;438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9"/>
          <p:cNvSpPr txBox="1"/>
          <p:nvPr/>
        </p:nvSpPr>
        <p:spPr>
          <a:xfrm>
            <a:off x="727650" y="284075"/>
            <a:ext cx="801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Habilidades de un Data Scientist según experiencia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44" name="Google Shape;4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875" y="981875"/>
            <a:ext cx="5768742" cy="4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88" y="163575"/>
            <a:ext cx="8226224" cy="46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80"/>
          <p:cNvSpPr txBox="1"/>
          <p:nvPr/>
        </p:nvSpPr>
        <p:spPr>
          <a:xfrm>
            <a:off x="560925" y="4804825"/>
            <a:ext cx="78360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Fuente: </a:t>
            </a:r>
            <a:r>
              <a:rPr lang="es" sz="1000" u="sng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https://www.houseofbots.com/news-detail/4406-1-data-science-roles-&amp;-how-they-interact-in-2019</a:t>
            </a:r>
            <a:endParaRPr sz="1000"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1"/>
          <p:cNvSpPr txBox="1"/>
          <p:nvPr>
            <p:ph type="title"/>
          </p:nvPr>
        </p:nvSpPr>
        <p:spPr>
          <a:xfrm>
            <a:off x="729450" y="587675"/>
            <a:ext cx="58062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Puesta en común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800"/>
              <a:buNone/>
            </a:pPr>
            <a:r>
              <a:rPr b="0" lang="es" sz="2600"/>
              <a:t>¿Qué descubrieron?</a:t>
            </a:r>
            <a:endParaRPr b="0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0" lang="es" sz="2600"/>
              <a:t>¿Qué dudas surgieron?</a:t>
            </a:r>
            <a:endParaRPr b="0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0" lang="es" sz="2600"/>
              <a:t>¿Sobre qué les gustaría saber más?</a:t>
            </a:r>
            <a:endParaRPr b="0" sz="2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2"/>
          <p:cNvSpPr txBox="1"/>
          <p:nvPr>
            <p:ph type="title"/>
          </p:nvPr>
        </p:nvSpPr>
        <p:spPr>
          <a:xfrm>
            <a:off x="729450" y="587675"/>
            <a:ext cx="6067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de roles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3"/>
          <p:cNvSpPr txBox="1"/>
          <p:nvPr/>
        </p:nvSpPr>
        <p:spPr>
          <a:xfrm>
            <a:off x="6711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¡Preparen sus charlas de equipo!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7" name="Google Shape;467;p83"/>
          <p:cNvSpPr txBox="1"/>
          <p:nvPr/>
        </p:nvSpPr>
        <p:spPr>
          <a:xfrm>
            <a:off x="671175" y="1044225"/>
            <a:ext cx="8233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equipos de 2 o 3 personas, deberán preparar una presentación / charla (con material de soporte) de 10 minutos en la cual le cuenten al resto de la clase lo siguiente: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400"/>
              <a:buFont typeface="Rubik Light"/>
              <a:buChar char="-"/>
            </a:pPr>
            <a:r>
              <a:rPr lang="es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Ejemplos de empresas que están contratando personas para ese rol en el país</a:t>
            </a:r>
            <a:endParaRPr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400"/>
              <a:buFont typeface="Rubik Light"/>
              <a:buChar char="-"/>
            </a:pPr>
            <a:r>
              <a:rPr lang="es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Print screens con búsquedas laborales concretas: ¿cómo se llama el puesto? ¿qué habilidades piden?</a:t>
            </a:r>
            <a:endParaRPr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400"/>
              <a:buFont typeface="Rubik Light"/>
              <a:buChar char="-"/>
            </a:pPr>
            <a:r>
              <a:rPr lang="es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Ejemplos de trabajos concretos que puede desarrollar alguien en ese rol? (Pinterest, Behance, Kaggle, GitHub, etc.)</a:t>
            </a:r>
            <a:endParaRPr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400"/>
              <a:buFont typeface="Rubik Light"/>
              <a:buChar char="-"/>
            </a:pPr>
            <a:r>
              <a:rPr lang="es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Referentes de ese rol en la región y en el mundo (¿por qué son referentes?)</a:t>
            </a:r>
            <a:endParaRPr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400"/>
              <a:buFont typeface="Rubik Light"/>
              <a:buChar char="-"/>
            </a:pPr>
            <a:r>
              <a:rPr lang="es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¿Salario promedio en la región?</a:t>
            </a:r>
            <a:endParaRPr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400"/>
              <a:buFont typeface="Rubik Light"/>
              <a:buChar char="-"/>
            </a:pPr>
            <a:r>
              <a:rPr lang="es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Extras: ¿en qué año se creó este rol? ¿algún otro dato interesante?</a:t>
            </a:r>
            <a:endParaRPr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400"/>
              <a:buFont typeface="Rubik Light"/>
              <a:buChar char="-"/>
            </a:pPr>
            <a:r>
              <a:rPr lang="es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¿Qué le recomendaría a: i) ¿alguien que quiere crecer en ese rol?; ii) ¿alguien que quiere comenzar en ese rol y que no tiene experiencia?</a:t>
            </a:r>
            <a:endParaRPr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None/>
            </a:pPr>
            <a:r>
              <a:rPr b="1" lang="es" sz="16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NO OLVIDEN CITAR FUENTES.</a:t>
            </a:r>
            <a:endParaRPr b="1" sz="16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/>
        </p:nvSpPr>
        <p:spPr>
          <a:xfrm>
            <a:off x="6711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Roles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3" name="Google Shape;473;p84"/>
          <p:cNvSpPr txBox="1"/>
          <p:nvPr/>
        </p:nvSpPr>
        <p:spPr>
          <a:xfrm>
            <a:off x="671175" y="1044225"/>
            <a:ext cx="7695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Data Scientist (Científico de datos)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Data Engineer (Ingeniero/a de datos)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Data Analyst (Analista de datos)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Research Scientist (Científico de investigación)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Software Engineer (Ingeniero/a de software)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600"/>
              <a:buFont typeface="Rubik Light"/>
              <a:buChar char="-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Statistician (Estadístico de datos)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9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479" name="Google Shape;479;p85"/>
          <p:cNvSpPr txBox="1"/>
          <p:nvPr/>
        </p:nvSpPr>
        <p:spPr>
          <a:xfrm>
            <a:off x="885475" y="1705825"/>
            <a:ext cx="70908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 la presentación de equipo.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3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0"/>
          <p:cNvSpPr txBox="1"/>
          <p:nvPr>
            <p:ph type="title"/>
          </p:nvPr>
        </p:nvSpPr>
        <p:spPr>
          <a:xfrm>
            <a:off x="729450" y="587675"/>
            <a:ext cx="64173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Actividad: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Trabajo en la </a:t>
            </a:r>
            <a:r>
              <a:rPr lang="es"/>
              <a:t>e</a:t>
            </a: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ntrega </a:t>
            </a:r>
            <a:r>
              <a:rPr lang="es"/>
              <a:t>6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7" name="Google Shape;227;p50"/>
          <p:cNvPicPr preferRelativeResize="0"/>
          <p:nvPr/>
        </p:nvPicPr>
        <p:blipFill rotWithShape="1">
          <a:blip r:embed="rId4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3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Actividad: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Mostrame, resolvamos juntos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7" name="Google Shape;2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2"/>
          <p:cNvPicPr preferRelativeResize="0"/>
          <p:nvPr/>
        </p:nvPicPr>
        <p:blipFill rotWithShape="1">
          <a:blip r:embed="rId4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Ecosistema digital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